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3" r:id="rId19"/>
    <p:sldId id="26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>
        <p:scale>
          <a:sx n="100" d="100"/>
          <a:sy n="100" d="100"/>
        </p:scale>
        <p:origin x="104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2658B4-2212-45B3-BA67-74559E66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7DBDFEA-3CF8-4A63-8C4D-15CF2AEC4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75D435-BCB0-4750-A997-C34A4224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F8F6F0-A1C7-4939-BBC9-6868E6AB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4AF0F3-BCAF-4163-9CDB-E2F2BBB1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D72427-9FD1-425D-A1A2-74AAB2E8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3FB0E4F-932C-4BFE-88BB-CEB735D4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2188BF-BE7D-4D81-BDDE-8448B071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2C4DF9-2692-49B4-83C4-D9EDEB9B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12BAD9-CCBA-45DE-B642-4236A711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4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F78A643-F594-49F2-9130-0B03A4E30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02A45-EB08-4F3C-978B-D46F4350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FA5B64-4DA9-40A5-9373-B442F6A9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013D52-8656-4FB1-9FEC-083919EC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88682D-3D4E-42F4-8BE0-0A80A25A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B9FE3-2915-467E-B64D-EAA7381D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FB1ECC-81CD-4689-B54B-8DD38692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C7C9A7-F345-4292-8EFB-07DE67AA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37C12C-55F4-485E-BBAE-6BB4C9A1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7699D8-3AE2-470B-8772-EF5DFD7B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584F74-36AB-4D2F-9694-50DE9972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9E62A0-C2FF-4267-B2FD-B80C9DA16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34EBF6-48DB-4EDC-829E-61676833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CED91D-D2B5-4918-88AA-2DC095BA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F583A1-7D49-437C-93FE-AF32144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3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35F38E-718C-4E50-A659-40640C73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91D2C5-567E-4F99-8649-A68C7AF68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942165-C41F-4D19-AF34-375CE4EA3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21D7239-6EBF-47F9-8F59-A1C21A07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7E71C51-9D0E-4D1C-A1BE-B27C7F623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D7B6AD-1CC8-40C9-9B59-0E3CF963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4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0F48D8-B635-4D64-ACF8-D1F4B688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30F7BE-3ED0-4405-AE02-FFFFBE224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38184E-5D38-4576-8839-3A4CB0C8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A5C9CB-B4EB-44A3-937D-6D1ACD5A3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4B8B8D6-8D1B-4882-A5FE-7B2784A4F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94DCBE1-AF77-4A00-B57F-3031A4B6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0DB867D-DB04-4C84-B24E-687D5358E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F0BBE0A-FDD9-42C2-8ED1-66430932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787B06-2E5D-4985-B203-D26A5076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C53AB5C-1F1F-401D-967A-5B2D9D11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13DA6D-CD9D-4328-910F-40C2E0E3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1A344E-8459-49CA-A885-A5003231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9EA1503-18BF-416F-B31E-38B548E0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3299C4C-2405-4C1F-9197-02C8FEDF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DCEDBE-9A68-4B77-AB84-55A519E4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8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F64788-9230-4AE0-9677-F56BF54D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9E21F8-E6A6-4093-9D82-821E8A47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39358C-EF10-4D23-8598-E35F75B22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A3137E-908B-48EF-8BFF-DF920DD7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CFED45-D1AB-4DEE-AA99-D38CD05C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0BC075-94D7-4FF9-B56F-F00B1824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0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8BA5E4-66AD-4428-97DE-A697B97E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0664AB-1FD9-412A-9B54-D52BE5320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E7FD73-9F6D-4F07-A6AE-075E451E5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B94CA6-D171-4E6A-9104-E069EB7C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7399D90-5FD5-484B-ACC7-E2292C23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F1586F-00CB-4FAC-ABD8-752EA8AA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4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7A19A34-DAA2-4B16-841B-B16C914C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52A654-FABF-4D25-90EE-DC4FFCA0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4F6BD8-D630-4BD9-A6B2-926845078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A0F05-7B66-4BF9-8C19-DDED6C290D82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DE7E3C-1CD2-43BC-B4CD-EDA58375E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D293C3-A994-48C5-8D78-9278F208A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BF327-32C2-40B6-BBD8-8088DE2B0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0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D51FDB-0E51-41A8-B4CB-74F8E7910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Shareholding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CABE63-792D-4D39-8B36-1859F0FBA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56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ManagerStory2">
            <a:extLst>
              <a:ext uri="{FF2B5EF4-FFF2-40B4-BE49-F238E27FC236}">
                <a16:creationId xmlns:a16="http://schemas.microsoft.com/office/drawing/2014/main" xmlns="" id="{F2529E7D-7B2A-4E5D-8AC5-73AC91D0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Trading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Based on rolling six months returns and plug-in alpha, Long term signal is to avoid high beta stocks and stay invested with high alpha stocks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Benchmark excess returns trend further confirms this trend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 have highlighted one of the cases - finding significant drop in Elara Portfolio return for 2018Q2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Timeseries prediction on Portfolio returns are not correct. There is a trend in Elara returns, periods are too less to have a viable time series </a:t>
            </a:r>
            <a:r>
              <a:rPr lang="en-US" dirty="0" smtClean="0"/>
              <a:t>forecasting, and </a:t>
            </a:r>
            <a:r>
              <a:rPr lang="en-US" dirty="0"/>
              <a:t>there are various other </a:t>
            </a:r>
            <a:r>
              <a:rPr lang="en-US" dirty="0" smtClean="0"/>
              <a:t>factors that need to </a:t>
            </a:r>
            <a:r>
              <a:rPr lang="en-US" dirty="0"/>
              <a:t>be considered for Predictive modeling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9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rading Signals1">
            <a:extLst>
              <a:ext uri="{FF2B5EF4-FFF2-40B4-BE49-F238E27FC236}">
                <a16:creationId xmlns:a16="http://schemas.microsoft.com/office/drawing/2014/main" xmlns="" id="{62BAEC57-95FC-4B1A-BC27-05CE7891B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37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Trading Signals2">
            <a:extLst>
              <a:ext uri="{FF2B5EF4-FFF2-40B4-BE49-F238E27FC236}">
                <a16:creationId xmlns:a16="http://schemas.microsoft.com/office/drawing/2014/main" xmlns="" id="{0580E117-6CC5-4649-B7C2-6A028B6D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Trading Signals3">
            <a:extLst>
              <a:ext uri="{FF2B5EF4-FFF2-40B4-BE49-F238E27FC236}">
                <a16:creationId xmlns:a16="http://schemas.microsoft.com/office/drawing/2014/main" xmlns="" id="{4F777A5B-0A06-4161-BFCE-3FBCEAAD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rading Signals4">
            <a:extLst>
              <a:ext uri="{FF2B5EF4-FFF2-40B4-BE49-F238E27FC236}">
                <a16:creationId xmlns:a16="http://schemas.microsoft.com/office/drawing/2014/main" xmlns="" id="{A026149B-25CA-43B9-82F0-0101D835B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Trading Signals5">
            <a:extLst>
              <a:ext uri="{FF2B5EF4-FFF2-40B4-BE49-F238E27FC236}">
                <a16:creationId xmlns:a16="http://schemas.microsoft.com/office/drawing/2014/main" xmlns="" id="{5555B2FE-E20E-4C80-B0CC-76C76670E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Trading Signals6">
            <a:extLst>
              <a:ext uri="{FF2B5EF4-FFF2-40B4-BE49-F238E27FC236}">
                <a16:creationId xmlns:a16="http://schemas.microsoft.com/office/drawing/2014/main" xmlns="" id="{DB4ADFF2-BE43-4423-AC75-9CE29F2A3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Trading Signals7">
            <a:extLst>
              <a:ext uri="{FF2B5EF4-FFF2-40B4-BE49-F238E27FC236}">
                <a16:creationId xmlns:a16="http://schemas.microsoft.com/office/drawing/2014/main" xmlns="" id="{1EDF6579-42D9-4CE6-8189-B92D644D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1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Trading Signals9">
            <a:extLst>
              <a:ext uri="{FF2B5EF4-FFF2-40B4-BE49-F238E27FC236}">
                <a16:creationId xmlns:a16="http://schemas.microsoft.com/office/drawing/2014/main" xmlns="" id="{643DED7A-2625-4A77-AF7E-6A11C70BC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E7F40-29C5-46CF-A2B3-ECF9E09F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308806-D12E-4B73-82A6-9A7F86160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Analyze Shareholding data to rank manager’s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Identify Signals for Long only equity strategy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What could have been done better – given time and data?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59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Trading Signals10">
            <a:extLst>
              <a:ext uri="{FF2B5EF4-FFF2-40B4-BE49-F238E27FC236}">
                <a16:creationId xmlns:a16="http://schemas.microsoft.com/office/drawing/2014/main" xmlns="" id="{505D7C7E-0334-432C-930E-86DF7C7F3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Trading Signals11">
            <a:extLst>
              <a:ext uri="{FF2B5EF4-FFF2-40B4-BE49-F238E27FC236}">
                <a16:creationId xmlns:a16="http://schemas.microsoft.com/office/drawing/2014/main" xmlns="" id="{D7BA2520-23C4-480E-B866-3117011E1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If I have more time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If I would have </a:t>
            </a:r>
            <a:r>
              <a:rPr lang="en-US" dirty="0" smtClean="0"/>
              <a:t>had one more day: 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 would have asked for the Risk Free Rate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 would have produced Sharpe Ratio, Treynor Measure, M Square </a:t>
            </a:r>
            <a:r>
              <a:rPr lang="en-US" dirty="0" smtClean="0"/>
              <a:t>Measure, </a:t>
            </a:r>
            <a:r>
              <a:rPr lang="en-US" dirty="0"/>
              <a:t>and Jenson’s ex post alpha to measure Portfolio’s risk based performance and ranking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If I would have </a:t>
            </a:r>
            <a:r>
              <a:rPr lang="en-US" dirty="0" smtClean="0"/>
              <a:t>had seven </a:t>
            </a:r>
            <a:r>
              <a:rPr lang="en-US" dirty="0"/>
              <a:t>more </a:t>
            </a:r>
            <a:r>
              <a:rPr lang="en-US" dirty="0" smtClean="0"/>
              <a:t>days: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 would have asked for Covariance Matrix to calculate Portfolio Risk and risk adjusted returns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 would have asked for Cashflow data to calculate true time weighted returns correctly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 would have asked for stock Transaction data to calculate true positions on each quarter end. This would have made Portfolio returns more accurate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 would have used rolling beta (beta changes with time</a:t>
            </a:r>
            <a:r>
              <a:rPr lang="en-US" dirty="0" smtClean="0"/>
              <a:t>), </a:t>
            </a:r>
            <a:r>
              <a:rPr lang="en-US" dirty="0"/>
              <a:t>and rolling beta would have improved Portfolio return calculations</a:t>
            </a:r>
          </a:p>
        </p:txBody>
      </p:sp>
    </p:spTree>
    <p:extLst>
      <p:ext uri="{BB962C8B-B14F-4D97-AF65-F5344CB8AC3E}">
        <p14:creationId xmlns:p14="http://schemas.microsoft.com/office/powerpoint/2010/main" val="185745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– If I have more time and data (cont..)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If I would have </a:t>
            </a:r>
            <a:r>
              <a:rPr lang="en-US" dirty="0" smtClean="0"/>
              <a:t>had one </a:t>
            </a:r>
            <a:r>
              <a:rPr lang="en-US" dirty="0"/>
              <a:t>more </a:t>
            </a:r>
            <a:r>
              <a:rPr lang="en-US" dirty="0" smtClean="0"/>
              <a:t>month: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 would have asked for daily stock </a:t>
            </a:r>
            <a:r>
              <a:rPr lang="en-US" dirty="0" smtClean="0"/>
              <a:t>positions </a:t>
            </a:r>
            <a:r>
              <a:rPr lang="en-US" dirty="0"/>
              <a:t>to calculate </a:t>
            </a:r>
            <a:r>
              <a:rPr lang="en-US" dirty="0" smtClean="0"/>
              <a:t>VAR </a:t>
            </a:r>
            <a:r>
              <a:rPr lang="en-US" dirty="0"/>
              <a:t>and for predictive modelling (time series)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 would have asked for policy </a:t>
            </a:r>
            <a:r>
              <a:rPr lang="en-US" dirty="0" smtClean="0"/>
              <a:t>allocations </a:t>
            </a:r>
            <a:r>
              <a:rPr lang="en-US" dirty="0"/>
              <a:t>to see how portfolio returns deviated from its goals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With Cashflow and Risk free data, I would have conducted Macro Portfolio performance  attribution – to find how </a:t>
            </a:r>
            <a:r>
              <a:rPr lang="en-US" dirty="0" smtClean="0"/>
              <a:t>the mangers </a:t>
            </a:r>
            <a:r>
              <a:rPr lang="en-US" dirty="0"/>
              <a:t>stock picking ability is contributing towards return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 would have drawn performance quality control charts – to find if returns are due to </a:t>
            </a:r>
            <a:r>
              <a:rPr lang="en-US" dirty="0" smtClean="0"/>
              <a:t>manager’s </a:t>
            </a:r>
            <a:r>
              <a:rPr lang="en-US" dirty="0"/>
              <a:t>ability or by luck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Last but not the least, I would have done a predictive modeling based on </a:t>
            </a:r>
            <a:r>
              <a:rPr lang="en-US" dirty="0" smtClean="0"/>
              <a:t>Macro-Economics </a:t>
            </a:r>
            <a:r>
              <a:rPr lang="en-US" dirty="0"/>
              <a:t>and fundamental factors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5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E7F40-29C5-46CF-A2B3-ECF9E09F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308806-D12E-4B73-82A6-9A7F86160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296"/>
            <a:ext cx="10515600" cy="475566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Load the data and look for any data </a:t>
            </a:r>
            <a:r>
              <a:rPr lang="en-US" dirty="0" smtClean="0"/>
              <a:t>inconsistency </a:t>
            </a:r>
            <a:r>
              <a:rPr lang="en-US" dirty="0"/>
              <a:t>and outliers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Combine Shareholder data with Transaction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Leverage Security Pricing and Benchmark (MSCI) data to calculate beta for each of the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Combine Shareholding data to Security pricing and calculate Value </a:t>
            </a:r>
            <a:r>
              <a:rPr lang="en-US" dirty="0" smtClean="0"/>
              <a:t>invested, </a:t>
            </a:r>
            <a:r>
              <a:rPr lang="en-US" dirty="0"/>
              <a:t>Portfolio weights, Security Returns, Weighted </a:t>
            </a:r>
            <a:r>
              <a:rPr lang="en-US" dirty="0" smtClean="0"/>
              <a:t>Returns, </a:t>
            </a:r>
            <a:r>
              <a:rPr lang="en-US" dirty="0"/>
              <a:t>and Weighted Beta across quarters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Summarize Portfolio Stats such as Absolute Returns, Risk Adjusted Returns, Rolling </a:t>
            </a:r>
            <a:r>
              <a:rPr lang="en-US" dirty="0" smtClean="0"/>
              <a:t>Returns, </a:t>
            </a:r>
            <a:r>
              <a:rPr lang="en-US" dirty="0"/>
              <a:t>Avg. </a:t>
            </a:r>
            <a:r>
              <a:rPr lang="en-US" dirty="0" smtClean="0"/>
              <a:t>Beta, </a:t>
            </a:r>
            <a:r>
              <a:rPr lang="en-US" dirty="0"/>
              <a:t>Plugin </a:t>
            </a:r>
            <a:r>
              <a:rPr lang="en-US" dirty="0" smtClean="0"/>
              <a:t>Alpha, </a:t>
            </a:r>
            <a:r>
              <a:rPr lang="en-US" dirty="0"/>
              <a:t>and Benchmark Excess Return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Rank Managers based on Absolute Return and Risk Adjusted Returns (Information ratio or Active Returns)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Find patterns based on rolling returns, Portfolio </a:t>
            </a:r>
            <a:r>
              <a:rPr lang="en-US" dirty="0" smtClean="0"/>
              <a:t>returns, </a:t>
            </a:r>
            <a:r>
              <a:rPr lang="en-US" dirty="0"/>
              <a:t>Avg. </a:t>
            </a:r>
            <a:r>
              <a:rPr lang="en-US" dirty="0" smtClean="0"/>
              <a:t>Beta,  </a:t>
            </a:r>
            <a:r>
              <a:rPr lang="en-US" dirty="0"/>
              <a:t>plugin </a:t>
            </a:r>
            <a:r>
              <a:rPr lang="en-US" dirty="0" smtClean="0"/>
              <a:t>Alpha, and </a:t>
            </a:r>
            <a:r>
              <a:rPr lang="en-US" dirty="0"/>
              <a:t>Benchmark excess returns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Given time and data– what could have been done better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9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Holding and Transaction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made few assumptions – while updating Shareholding data with Transaction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Transaction filing could be on any business day in the month while holding data is only at the quarter end. </a:t>
            </a:r>
            <a:r>
              <a:rPr lang="en-US" dirty="0" smtClean="0"/>
              <a:t>Hence, </a:t>
            </a:r>
            <a:r>
              <a:rPr lang="en-US" dirty="0"/>
              <a:t>I have projected filing date to the end of quarter. I have considered following cases: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If it is a Buy and a position exists – </a:t>
            </a:r>
            <a:r>
              <a:rPr lang="en-US" dirty="0" smtClean="0"/>
              <a:t>assuming </a:t>
            </a:r>
            <a:r>
              <a:rPr lang="en-US" dirty="0"/>
              <a:t>held quantity is included in Shareholder return numbers – I have updated Market value as Shareholders MV – Reported Number Value at QE + Reported Number Value at Filing day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If it is a sell and a position exists, I have assumed that holding numbers are correctly being reported. (in lack of sanity check for the last quarter numbers + buy/sell = current quarter numbers) </a:t>
            </a:r>
          </a:p>
        </p:txBody>
      </p:sp>
    </p:spTree>
    <p:extLst>
      <p:ext uri="{BB962C8B-B14F-4D97-AF65-F5344CB8AC3E}">
        <p14:creationId xmlns:p14="http://schemas.microsoft.com/office/powerpoint/2010/main" val="273338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Holding and Transaction Data….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it is a Buy and no position exists – fetch previous quarter position – </a:t>
            </a:r>
          </a:p>
          <a:p>
            <a:pPr marL="0" indent="0">
              <a:buNone/>
            </a:pPr>
            <a:r>
              <a:rPr lang="en-US" dirty="0"/>
              <a:t>	a) if it does not exist – simply establish the position with</a:t>
            </a:r>
          </a:p>
          <a:p>
            <a:pPr marL="0" indent="0">
              <a:buNone/>
            </a:pPr>
            <a:r>
              <a:rPr lang="en-US" dirty="0"/>
              <a:t>	 transaction details with outstanding shares. </a:t>
            </a:r>
          </a:p>
          <a:p>
            <a:pPr marL="0" indent="0">
              <a:buNone/>
            </a:pPr>
            <a:r>
              <a:rPr lang="en-US" dirty="0"/>
              <a:t>	b) If it exists, update </a:t>
            </a:r>
            <a:r>
              <a:rPr lang="en-US" dirty="0" smtClean="0"/>
              <a:t>quantity, value, </a:t>
            </a:r>
            <a:r>
              <a:rPr lang="en-US" dirty="0"/>
              <a:t>and outstanding shares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it is a sell and no position exists – fetch previous quarter position – </a:t>
            </a:r>
          </a:p>
          <a:p>
            <a:pPr marL="0" indent="0">
              <a:buNone/>
            </a:pPr>
            <a:r>
              <a:rPr lang="en-US" dirty="0"/>
              <a:t>	a) if it does not exist – assume that manager got out of the position and </a:t>
            </a:r>
            <a:r>
              <a:rPr lang="en-US" dirty="0" smtClean="0"/>
              <a:t>do </a:t>
            </a:r>
            <a:r>
              <a:rPr lang="en-US" dirty="0"/>
              <a:t>nothing</a:t>
            </a:r>
          </a:p>
          <a:p>
            <a:pPr marL="0" indent="0">
              <a:buNone/>
            </a:pPr>
            <a:r>
              <a:rPr lang="en-US" dirty="0"/>
              <a:t>	 b) If it exists, update (reduce) </a:t>
            </a:r>
            <a:r>
              <a:rPr lang="en-US" dirty="0" smtClean="0"/>
              <a:t>quantity, value, </a:t>
            </a:r>
            <a:r>
              <a:rPr lang="en-US" dirty="0"/>
              <a:t>and outstanding shares</a:t>
            </a:r>
          </a:p>
          <a:p>
            <a:pPr marL="0" indent="0">
              <a:buNone/>
            </a:pPr>
            <a:r>
              <a:rPr lang="en-US" dirty="0"/>
              <a:t>	 c) If quantity goes negative but positive value held – establish the position</a:t>
            </a:r>
          </a:p>
          <a:p>
            <a:pPr marL="0" indent="0">
              <a:buNone/>
            </a:pPr>
            <a:r>
              <a:rPr lang="en-US" dirty="0"/>
              <a:t>	 d) </a:t>
            </a:r>
            <a:r>
              <a:rPr lang="en-US" dirty="0" smtClean="0"/>
              <a:t>However, </a:t>
            </a:r>
            <a:r>
              <a:rPr lang="en-US" dirty="0"/>
              <a:t>in case of negative value held, do nothing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There are 70 positions </a:t>
            </a:r>
            <a:r>
              <a:rPr lang="en-US" dirty="0" smtClean="0"/>
              <a:t>that get </a:t>
            </a:r>
            <a:r>
              <a:rPr lang="en-US" dirty="0"/>
              <a:t>updated with above rule. There are 4 positions </a:t>
            </a:r>
            <a:r>
              <a:rPr lang="en-US" dirty="0" smtClean="0"/>
              <a:t>that </a:t>
            </a:r>
            <a:r>
              <a:rPr lang="en-US" dirty="0"/>
              <a:t>have positive value held but quantity held is zero. I have kept it in analysis </a:t>
            </a:r>
            <a:r>
              <a:rPr lang="en-US" dirty="0" smtClean="0"/>
              <a:t>preview.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2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made below calculations for the required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Market Value Held (Security) = Total Shared held * Quarter Close price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Total Market Value Held = sum(Market Value held)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Total o/s updates (transaction updates) : total shares = (1/percentage outstanding shares) * shares held;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New O/s shares = new position / total shares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Security Price Return (Quarterly) : (Current-Previous)/Previous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Portfolio return (Quarterly) : (Current-Previous)/Previous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Portfolio Weight : Value held for position / Total Value held by Manager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Weighted Security Return = Portfolio Weights * Sec Price Return (w1r1)</a:t>
            </a:r>
          </a:p>
        </p:txBody>
      </p:sp>
    </p:spTree>
    <p:extLst>
      <p:ext uri="{BB962C8B-B14F-4D97-AF65-F5344CB8AC3E}">
        <p14:creationId xmlns:p14="http://schemas.microsoft.com/office/powerpoint/2010/main" val="89421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Calculations……Continued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Security Beta = Covariance (Stock, Market) / </a:t>
            </a:r>
            <a:r>
              <a:rPr lang="en-US" dirty="0" smtClean="0"/>
              <a:t>Variance </a:t>
            </a:r>
            <a:r>
              <a:rPr lang="en-US" dirty="0"/>
              <a:t>of Market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Weighted Portfolio Return = sum(Weighted Security Return)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Weighted Security Beta: Portfolio Weight * Beta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Avg Beta = mean(Weighted Security Beta)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Total Portfolio Return (Time Weighted return) : (1+r1)…(1+rn) -1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Market Return = (Time Weighted return) : (1+r1)…(1+rn) -1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Benchmark Excess Return = Total Portfolio Return – Market Return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Plugin Alpha = Avg Beta * Market Return –  Total Portfolio Return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Rolling Return = Last six months Portfolio returns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Variance = Variance of Excess Returns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Std. Deviation = Square root of Variance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Rank : Based on max value (higher the better)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Information Ratio or Active Return = Portfolio Return – Benchmark Return / Std. Dev of Excess Return</a:t>
            </a:r>
          </a:p>
        </p:txBody>
      </p:sp>
    </p:spTree>
    <p:extLst>
      <p:ext uri="{BB962C8B-B14F-4D97-AF65-F5344CB8AC3E}">
        <p14:creationId xmlns:p14="http://schemas.microsoft.com/office/powerpoint/2010/main" val="303547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D717A-1A36-4120-9A95-F5B51869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Manager’s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91F44-0799-4529-89BC-4003EB688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Based on the absolute return, </a:t>
            </a:r>
            <a:r>
              <a:rPr lang="en-US" dirty="0" err="1"/>
              <a:t>Steadview</a:t>
            </a:r>
            <a:r>
              <a:rPr lang="en-US" dirty="0"/>
              <a:t> is ranked on the 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Based on the risk adjusted return ratio (active return or Information ratio), </a:t>
            </a:r>
            <a:r>
              <a:rPr lang="en-US" dirty="0" err="1"/>
              <a:t>Steadview</a:t>
            </a:r>
            <a:r>
              <a:rPr lang="en-US" dirty="0"/>
              <a:t> is still ranked on the 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Risk adjusted return ratio is calculated as (Portfolio Return – Benchmark Return) / Std. deviation of Excess return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anagerStory1">
            <a:extLst>
              <a:ext uri="{FF2B5EF4-FFF2-40B4-BE49-F238E27FC236}">
                <a16:creationId xmlns:a16="http://schemas.microsoft.com/office/drawing/2014/main" xmlns="" id="{2473C981-06BD-440B-BD91-FB74A99E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1031</Words>
  <Application>Microsoft Macintosh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Wingdings</vt:lpstr>
      <vt:lpstr>Arial</vt:lpstr>
      <vt:lpstr>Office Theme</vt:lpstr>
      <vt:lpstr>Shareholding Data Analysis</vt:lpstr>
      <vt:lpstr>Objective </vt:lpstr>
      <vt:lpstr>Action Plan </vt:lpstr>
      <vt:lpstr>Combining Holding and Transaction Data</vt:lpstr>
      <vt:lpstr>Combining Holding and Transaction Data…. Continued</vt:lpstr>
      <vt:lpstr>Calculations </vt:lpstr>
      <vt:lpstr>Calculations……Continued </vt:lpstr>
      <vt:lpstr>Part 1 – Manager’s Ranking</vt:lpstr>
      <vt:lpstr>PowerPoint Presentation</vt:lpstr>
      <vt:lpstr>PowerPoint Presentation</vt:lpstr>
      <vt:lpstr>Part 2 – Trading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 – If I have more time and data</vt:lpstr>
      <vt:lpstr>Part 3 – If I have more time and data (cont..)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Shareholding Data Analysis</dc:title>
  <dc:creator>Krishna Kumar</dc:creator>
  <cp:lastModifiedBy>Krishna Kumar</cp:lastModifiedBy>
  <cp:revision>63</cp:revision>
  <dcterms:created xsi:type="dcterms:W3CDTF">2020-05-04T19:10:02Z</dcterms:created>
  <dcterms:modified xsi:type="dcterms:W3CDTF">2020-05-05T02:39:37Z</dcterms:modified>
</cp:coreProperties>
</file>